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3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1596F-598E-405A-811D-EBCCFD921F91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17C37-176B-40BB-8050-AD9ED9663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3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82D4E-92F7-4716-858C-5FA9FFCE6659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15EE7-9746-423C-A055-5E6071EEEA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2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15EE7-9746-423C-A055-5E6071EEEA7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13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8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2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1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45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4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69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52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8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8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2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86A7E-5234-442A-B82C-FC27872A47D4}" type="datetimeFigureOut">
              <a:rPr lang="ru-RU" smtClean="0"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E12D-C89D-438F-B96C-ADC9F46D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1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" descr="https://get.pxhere.com/photo/doctor-physician-white-coat-uniform-medical-assistant-stethoscope-eyewear-Health-care-provider-service-job-hand-medical-equipment-medicine-157198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05" b="14091"/>
          <a:stretch/>
        </p:blipFill>
        <p:spPr bwMode="auto">
          <a:xfrm>
            <a:off x="-723208" y="-34319"/>
            <a:ext cx="12839009" cy="78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43149" y="69251"/>
            <a:ext cx="6581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Запись на прием к врачу пациентов </a:t>
            </a:r>
          </a:p>
          <a:p>
            <a:pPr algn="r"/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ограниченными возможностями (инвалиды, дети-инвалиды)</a:t>
            </a:r>
          </a:p>
        </p:txBody>
      </p:sp>
      <p:grpSp>
        <p:nvGrpSpPr>
          <p:cNvPr id="9" name="Group 2">
            <a:extLst>
              <a:ext uri="{FF2B5EF4-FFF2-40B4-BE49-F238E27FC236}">
                <a16:creationId xmlns="" xmlns:a16="http://schemas.microsoft.com/office/drawing/2014/main" id="{08928379-4812-4B94-85C7-0BC7E0087248}"/>
              </a:ext>
            </a:extLst>
          </p:cNvPr>
          <p:cNvGrpSpPr/>
          <p:nvPr/>
        </p:nvGrpSpPr>
        <p:grpSpPr>
          <a:xfrm>
            <a:off x="531124" y="1021223"/>
            <a:ext cx="2125260" cy="3278392"/>
            <a:chOff x="1475656" y="4005064"/>
            <a:chExt cx="1384920" cy="1788007"/>
          </a:xfrm>
        </p:grpSpPr>
        <p:sp>
          <p:nvSpPr>
            <p:cNvPr id="10" name="Rectangle 3">
              <a:extLst>
                <a:ext uri="{FF2B5EF4-FFF2-40B4-BE49-F238E27FC236}">
                  <a16:creationId xmlns="" xmlns:a16="http://schemas.microsoft.com/office/drawing/2014/main" id="{4FB7FEC5-21E3-493F-A094-18DBE8AA6C2A}"/>
                </a:ext>
              </a:extLst>
            </p:cNvPr>
            <p:cNvSpPr/>
            <p:nvPr/>
          </p:nvSpPr>
          <p:spPr>
            <a:xfrm>
              <a:off x="1780456" y="4309864"/>
              <a:ext cx="1080120" cy="14832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1" name="Rectangle 4">
              <a:extLst>
                <a:ext uri="{FF2B5EF4-FFF2-40B4-BE49-F238E27FC236}">
                  <a16:creationId xmlns="" xmlns:a16="http://schemas.microsoft.com/office/drawing/2014/main" id="{40189969-744B-4F1C-B50D-443B2A1F9E99}"/>
                </a:ext>
              </a:extLst>
            </p:cNvPr>
            <p:cNvSpPr/>
            <p:nvPr/>
          </p:nvSpPr>
          <p:spPr>
            <a:xfrm>
              <a:off x="1475656" y="4005064"/>
              <a:ext cx="1080120" cy="14832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2" name="Rectangle 5">
              <a:extLst>
                <a:ext uri="{FF2B5EF4-FFF2-40B4-BE49-F238E27FC236}">
                  <a16:creationId xmlns="" xmlns:a16="http://schemas.microsoft.com/office/drawing/2014/main" id="{E22C89CC-64BA-4CED-A33D-754E0433C419}"/>
                </a:ext>
              </a:extLst>
            </p:cNvPr>
            <p:cNvSpPr/>
            <p:nvPr/>
          </p:nvSpPr>
          <p:spPr>
            <a:xfrm>
              <a:off x="1582426" y="4157464"/>
              <a:ext cx="1158485" cy="14775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3" name="Group 6">
            <a:extLst>
              <a:ext uri="{FF2B5EF4-FFF2-40B4-BE49-F238E27FC236}">
                <a16:creationId xmlns="" xmlns:a16="http://schemas.microsoft.com/office/drawing/2014/main" id="{5E520002-B66A-487A-9B53-701FB27422A6}"/>
              </a:ext>
            </a:extLst>
          </p:cNvPr>
          <p:cNvGrpSpPr/>
          <p:nvPr/>
        </p:nvGrpSpPr>
        <p:grpSpPr>
          <a:xfrm>
            <a:off x="2943796" y="1727198"/>
            <a:ext cx="2373995" cy="5909311"/>
            <a:chOff x="3083835" y="3374607"/>
            <a:chExt cx="1384920" cy="3026157"/>
          </a:xfrm>
        </p:grpSpPr>
        <p:sp>
          <p:nvSpPr>
            <p:cNvPr id="14" name="Rectangle 7">
              <a:extLst>
                <a:ext uri="{FF2B5EF4-FFF2-40B4-BE49-F238E27FC236}">
                  <a16:creationId xmlns="" xmlns:a16="http://schemas.microsoft.com/office/drawing/2014/main" id="{4ED62B4E-2CB0-46FE-9B79-F97FC52B8D3C}"/>
                </a:ext>
              </a:extLst>
            </p:cNvPr>
            <p:cNvSpPr/>
            <p:nvPr/>
          </p:nvSpPr>
          <p:spPr>
            <a:xfrm>
              <a:off x="3388635" y="3723810"/>
              <a:ext cx="1080120" cy="14832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5" name="Rectangle 8">
              <a:extLst>
                <a:ext uri="{FF2B5EF4-FFF2-40B4-BE49-F238E27FC236}">
                  <a16:creationId xmlns="" xmlns:a16="http://schemas.microsoft.com/office/drawing/2014/main" id="{D8BF5889-6EB0-4513-8263-A73AA1E74D60}"/>
                </a:ext>
              </a:extLst>
            </p:cNvPr>
            <p:cNvSpPr/>
            <p:nvPr/>
          </p:nvSpPr>
          <p:spPr>
            <a:xfrm>
              <a:off x="3083835" y="3419010"/>
              <a:ext cx="1080120" cy="14832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Rectangle 9">
              <a:extLst>
                <a:ext uri="{FF2B5EF4-FFF2-40B4-BE49-F238E27FC236}">
                  <a16:creationId xmlns="" xmlns:a16="http://schemas.microsoft.com/office/drawing/2014/main" id="{4BDF6360-E314-4025-BCC3-25D7EA003A33}"/>
                </a:ext>
              </a:extLst>
            </p:cNvPr>
            <p:cNvSpPr/>
            <p:nvPr/>
          </p:nvSpPr>
          <p:spPr>
            <a:xfrm>
              <a:off x="3236235" y="3374607"/>
              <a:ext cx="1080120" cy="3026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7" name="Group 10">
            <a:extLst>
              <a:ext uri="{FF2B5EF4-FFF2-40B4-BE49-F238E27FC236}">
                <a16:creationId xmlns="" xmlns:a16="http://schemas.microsoft.com/office/drawing/2014/main" id="{326AEB94-085C-4287-9803-512C7DD2F4C3}"/>
              </a:ext>
            </a:extLst>
          </p:cNvPr>
          <p:cNvGrpSpPr/>
          <p:nvPr/>
        </p:nvGrpSpPr>
        <p:grpSpPr>
          <a:xfrm>
            <a:off x="5634101" y="2095500"/>
            <a:ext cx="2310027" cy="5238750"/>
            <a:chOff x="4692014" y="2500406"/>
            <a:chExt cx="1384920" cy="2814785"/>
          </a:xfrm>
        </p:grpSpPr>
        <p:sp>
          <p:nvSpPr>
            <p:cNvPr id="18" name="Rectangle 11">
              <a:extLst>
                <a:ext uri="{FF2B5EF4-FFF2-40B4-BE49-F238E27FC236}">
                  <a16:creationId xmlns="" xmlns:a16="http://schemas.microsoft.com/office/drawing/2014/main" id="{6CDEAE46-455C-4F82-913B-8E9F542D62FD}"/>
                </a:ext>
              </a:extLst>
            </p:cNvPr>
            <p:cNvSpPr/>
            <p:nvPr/>
          </p:nvSpPr>
          <p:spPr>
            <a:xfrm>
              <a:off x="4996814" y="3137756"/>
              <a:ext cx="1080120" cy="14832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9" name="Rectangle 12">
              <a:extLst>
                <a:ext uri="{FF2B5EF4-FFF2-40B4-BE49-F238E27FC236}">
                  <a16:creationId xmlns="" xmlns:a16="http://schemas.microsoft.com/office/drawing/2014/main" id="{5AF86BE0-E2EC-4BBF-A5E1-109DB34A96C4}"/>
                </a:ext>
              </a:extLst>
            </p:cNvPr>
            <p:cNvSpPr/>
            <p:nvPr/>
          </p:nvSpPr>
          <p:spPr>
            <a:xfrm>
              <a:off x="4692014" y="2832956"/>
              <a:ext cx="1080120" cy="14832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20" name="Rectangle 13">
              <a:extLst>
                <a:ext uri="{FF2B5EF4-FFF2-40B4-BE49-F238E27FC236}">
                  <a16:creationId xmlns="" xmlns:a16="http://schemas.microsoft.com/office/drawing/2014/main" id="{98891A17-825B-427C-8373-021837F7F413}"/>
                </a:ext>
              </a:extLst>
            </p:cNvPr>
            <p:cNvSpPr/>
            <p:nvPr/>
          </p:nvSpPr>
          <p:spPr>
            <a:xfrm>
              <a:off x="4775225" y="2500406"/>
              <a:ext cx="1195690" cy="28147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3993D5B-3B4C-4FA2-999D-F86B784E227A}"/>
              </a:ext>
            </a:extLst>
          </p:cNvPr>
          <p:cNvSpPr txBox="1"/>
          <p:nvPr/>
        </p:nvSpPr>
        <p:spPr>
          <a:xfrm>
            <a:off x="623503" y="1364260"/>
            <a:ext cx="1885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1. Самостоятельная запись через портал </a:t>
            </a:r>
            <a:r>
              <a:rPr lang="ru-RU" sz="1400" dirty="0" err="1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Госуслуги</a:t>
            </a:r>
            <a:endParaRPr lang="ru-RU" sz="1400" dirty="0">
              <a:solidFill>
                <a:srgbClr val="0070C0"/>
              </a:solidFill>
              <a:latin typeface="Adver Gothic" panose="020B0500000000000000" pitchFamily="34" charset="0"/>
              <a:cs typeface="Adobe Devanagari" panose="02040503050201020203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7B88028-ECC0-4AEA-8947-E235A9179709}"/>
              </a:ext>
            </a:extLst>
          </p:cNvPr>
          <p:cNvSpPr txBox="1"/>
          <p:nvPr/>
        </p:nvSpPr>
        <p:spPr>
          <a:xfrm>
            <a:off x="3086100" y="1727198"/>
            <a:ext cx="21050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2. 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В случае невозможности записи через 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портал 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Госуслуги Вы можете обратиться  в регистратуру поликлиники по телефону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8 /34676/26-2-22 или  к 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ответственному специалисту 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-заведующий детского отделения – Бормотова Наталья Николаевна  телефон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8/34676/26222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доб. 523 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заведующий 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лечебно-профилактического отделения – Мостовенко Мария Валентиновна телефон </a:t>
            </a:r>
          </a:p>
          <a:p>
            <a:pPr lvl="0"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 8/34676/26222 </a:t>
            </a:r>
          </a:p>
          <a:p>
            <a:pPr lvl="0"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доб. </a:t>
            </a:r>
            <a:r>
              <a:rPr lang="ru-RU" sz="140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523  </a:t>
            </a:r>
            <a:endParaRPr lang="ru-RU" sz="1400" dirty="0">
              <a:solidFill>
                <a:srgbClr val="0070C0"/>
              </a:solidFill>
              <a:latin typeface="Adver Gothic" panose="020B0500000000000000" pitchFamily="34" charset="0"/>
              <a:cs typeface="Adobe Devanagari" panose="02040503050201020203" pitchFamily="18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62" y="2741155"/>
            <a:ext cx="1253318" cy="1268638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5634036" y="2180493"/>
            <a:ext cx="22404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3. При личном посещении медицинской организации Вы можете обратиться 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в регистратуру поликлиники по телефону </a:t>
            </a:r>
          </a:p>
          <a:p>
            <a:pPr lvl="0"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8 /34676/26-2-22 или  к ответственному специалисту -заведующий детского отделения – Бормотова Наталья Николаевна  телефон </a:t>
            </a:r>
          </a:p>
          <a:p>
            <a:pPr lvl="0"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8/34676/26222 доб. 523 заведующий 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лечебно-профилактического отделения – Мостовенко Мария Валентиновна телефон </a:t>
            </a:r>
          </a:p>
          <a:p>
            <a:pPr lvl="0" algn="ctr"/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8 /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34676/26222 </a:t>
            </a:r>
            <a:r>
              <a:rPr lang="ru-RU" sz="1400" dirty="0" err="1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доб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 523)</a:t>
            </a:r>
            <a:endParaRPr lang="ru-RU" sz="1400" dirty="0">
              <a:solidFill>
                <a:srgbClr val="0070C0"/>
              </a:solidFill>
              <a:latin typeface="Adver Gothic" panose="020B0500000000000000" pitchFamily="34" charset="0"/>
              <a:cs typeface="Adobe Devanagari" panose="02040503050201020203" pitchFamily="18" charset="0"/>
            </a:endParaRPr>
          </a:p>
        </p:txBody>
      </p:sp>
      <p:grpSp>
        <p:nvGrpSpPr>
          <p:cNvPr id="72" name="Group 10">
            <a:extLst>
              <a:ext uri="{FF2B5EF4-FFF2-40B4-BE49-F238E27FC236}">
                <a16:creationId xmlns="" xmlns:a16="http://schemas.microsoft.com/office/drawing/2014/main" id="{326AEB94-085C-4287-9803-512C7DD2F4C3}"/>
              </a:ext>
            </a:extLst>
          </p:cNvPr>
          <p:cNvGrpSpPr/>
          <p:nvPr/>
        </p:nvGrpSpPr>
        <p:grpSpPr>
          <a:xfrm>
            <a:off x="8244081" y="3554665"/>
            <a:ext cx="2294424" cy="3152474"/>
            <a:chOff x="4692014" y="2832956"/>
            <a:chExt cx="1278901" cy="1635607"/>
          </a:xfrm>
        </p:grpSpPr>
        <p:sp>
          <p:nvSpPr>
            <p:cNvPr id="74" name="Rectangle 12">
              <a:extLst>
                <a:ext uri="{FF2B5EF4-FFF2-40B4-BE49-F238E27FC236}">
                  <a16:creationId xmlns="" xmlns:a16="http://schemas.microsoft.com/office/drawing/2014/main" id="{5AF86BE0-E2EC-4BBF-A5E1-109DB34A96C4}"/>
                </a:ext>
              </a:extLst>
            </p:cNvPr>
            <p:cNvSpPr/>
            <p:nvPr/>
          </p:nvSpPr>
          <p:spPr>
            <a:xfrm>
              <a:off x="4692014" y="2832956"/>
              <a:ext cx="1080120" cy="14832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75" name="Rectangle 13">
              <a:extLst>
                <a:ext uri="{FF2B5EF4-FFF2-40B4-BE49-F238E27FC236}">
                  <a16:creationId xmlns="" xmlns:a16="http://schemas.microsoft.com/office/drawing/2014/main" id="{98891A17-825B-427C-8373-021837F7F413}"/>
                </a:ext>
              </a:extLst>
            </p:cNvPr>
            <p:cNvSpPr/>
            <p:nvPr/>
          </p:nvSpPr>
          <p:spPr>
            <a:xfrm>
              <a:off x="4775225" y="2985356"/>
              <a:ext cx="1195690" cy="1483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pic>
        <p:nvPicPr>
          <p:cNvPr id="77" name="Рисунок 7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119" y="5625620"/>
            <a:ext cx="1036208" cy="1062681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8360695" y="3834006"/>
            <a:ext cx="2237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4. Лица с нарушением слуха могут записаться на прием к врачу путем обращения через СМС, по телефону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+7 950 506 33 76</a:t>
            </a:r>
          </a:p>
          <a:p>
            <a:pPr algn="ctr"/>
            <a:r>
              <a:rPr lang="ru-RU" sz="1400" dirty="0" err="1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ВКонтакте</a:t>
            </a:r>
            <a:r>
              <a:rPr lang="ru-RU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,  </a:t>
            </a:r>
          </a:p>
          <a:p>
            <a:pPr algn="ctr"/>
            <a:r>
              <a:rPr lang="en-US" sz="1400" dirty="0" smtClean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QR-</a:t>
            </a:r>
            <a:r>
              <a:rPr lang="ru-RU" sz="1400" dirty="0">
                <a:solidFill>
                  <a:srgbClr val="0070C0"/>
                </a:solidFill>
                <a:latin typeface="Adver Gothic" panose="020B0500000000000000" pitchFamily="34" charset="0"/>
                <a:cs typeface="Adobe Devanagari" panose="02040503050201020203" pitchFamily="18" charset="0"/>
              </a:rPr>
              <a:t>код </a:t>
            </a: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756" y="6038507"/>
            <a:ext cx="749792" cy="74979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654" y="5022702"/>
            <a:ext cx="754047" cy="754047"/>
          </a:xfrm>
          <a:prstGeom prst="rect">
            <a:avLst/>
          </a:prstGeom>
        </p:spPr>
      </p:pic>
      <p:pic>
        <p:nvPicPr>
          <p:cNvPr id="1026" name="Picture 2" descr="L:\ГОМОНОВА Ю.Ю\Приемная\126\QR код на запись к врачу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934" y="5633176"/>
            <a:ext cx="1196120" cy="104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5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152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Змановская Екатерина  Викторовна</dc:creator>
  <cp:lastModifiedBy>PC</cp:lastModifiedBy>
  <cp:revision>25</cp:revision>
  <cp:lastPrinted>2023-01-30T10:24:10Z</cp:lastPrinted>
  <dcterms:created xsi:type="dcterms:W3CDTF">2023-01-24T10:16:11Z</dcterms:created>
  <dcterms:modified xsi:type="dcterms:W3CDTF">2023-06-10T06:20:14Z</dcterms:modified>
</cp:coreProperties>
</file>